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57" r:id="rId3"/>
    <p:sldId id="256" r:id="rId4"/>
    <p:sldId id="258" r:id="rId5"/>
    <p:sldId id="265" r:id="rId6"/>
    <p:sldId id="280" r:id="rId7"/>
    <p:sldId id="271" r:id="rId8"/>
    <p:sldId id="261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6E87D-9B30-4985-8D9A-9740B0511728}" v="28" dt="2025-03-09T01:44:1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0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Ogonowski" userId="719e5444245f3b72" providerId="LiveId" clId="{6546E87D-9B30-4985-8D9A-9740B0511728}"/>
    <pc:docChg chg="custSel delSld modSld sldOrd">
      <pc:chgData name="James Ogonowski" userId="719e5444245f3b72" providerId="LiveId" clId="{6546E87D-9B30-4985-8D9A-9740B0511728}" dt="2025-03-09T01:48:53.163" v="461" actId="403"/>
      <pc:docMkLst>
        <pc:docMk/>
      </pc:docMkLst>
      <pc:sldChg chg="addSp modSp mod">
        <pc:chgData name="James Ogonowski" userId="719e5444245f3b72" providerId="LiveId" clId="{6546E87D-9B30-4985-8D9A-9740B0511728}" dt="2025-03-09T01:45:46.400" v="460" actId="1037"/>
        <pc:sldMkLst>
          <pc:docMk/>
          <pc:sldMk cId="1231551073" sldId="258"/>
        </pc:sldMkLst>
        <pc:spChg chg="mod">
          <ac:chgData name="James Ogonowski" userId="719e5444245f3b72" providerId="LiveId" clId="{6546E87D-9B30-4985-8D9A-9740B0511728}" dt="2025-03-09T01:43:55.708" v="199" actId="1035"/>
          <ac:spMkLst>
            <pc:docMk/>
            <pc:sldMk cId="1231551073" sldId="258"/>
            <ac:spMk id="3" creationId="{C907D497-78E1-DFF8-388F-6B9887C2ACCA}"/>
          </ac:spMkLst>
        </pc:spChg>
        <pc:spChg chg="add mod">
          <ac:chgData name="James Ogonowski" userId="719e5444245f3b72" providerId="LiveId" clId="{6546E87D-9B30-4985-8D9A-9740B0511728}" dt="2025-03-09T01:45:46.400" v="460" actId="1037"/>
          <ac:spMkLst>
            <pc:docMk/>
            <pc:sldMk cId="1231551073" sldId="258"/>
            <ac:spMk id="4" creationId="{5166F406-53ED-DA5E-C1C1-F12C95F7EFEA}"/>
          </ac:spMkLst>
        </pc:spChg>
        <pc:picChg chg="mod">
          <ac:chgData name="James Ogonowski" userId="719e5444245f3b72" providerId="LiveId" clId="{6546E87D-9B30-4985-8D9A-9740B0511728}" dt="2025-03-09T01:44:09.868" v="271" actId="1038"/>
          <ac:picMkLst>
            <pc:docMk/>
            <pc:sldMk cId="1231551073" sldId="258"/>
            <ac:picMk id="10" creationId="{8D9FB3E7-15F7-EAAD-C7E3-C52ACA6EBE26}"/>
          </ac:picMkLst>
        </pc:picChg>
      </pc:sldChg>
      <pc:sldChg chg="addSp modSp mod">
        <pc:chgData name="James Ogonowski" userId="719e5444245f3b72" providerId="LiveId" clId="{6546E87D-9B30-4985-8D9A-9740B0511728}" dt="2025-03-08T23:23:31.015" v="181" actId="1036"/>
        <pc:sldMkLst>
          <pc:docMk/>
          <pc:sldMk cId="1703184429" sldId="271"/>
        </pc:sldMkLst>
        <pc:spChg chg="add mod">
          <ac:chgData name="James Ogonowski" userId="719e5444245f3b72" providerId="LiveId" clId="{6546E87D-9B30-4985-8D9A-9740B0511728}" dt="2025-03-08T23:23:31.015" v="181" actId="1036"/>
          <ac:spMkLst>
            <pc:docMk/>
            <pc:sldMk cId="1703184429" sldId="271"/>
            <ac:spMk id="3" creationId="{1C8C0116-4204-343B-E8A6-729C9CB91CF7}"/>
          </ac:spMkLst>
        </pc:spChg>
        <pc:grpChg chg="mod">
          <ac:chgData name="James Ogonowski" userId="719e5444245f3b72" providerId="LiveId" clId="{6546E87D-9B30-4985-8D9A-9740B0511728}" dt="2025-03-07T16:29:58.263" v="31" actId="1035"/>
          <ac:grpSpMkLst>
            <pc:docMk/>
            <pc:sldMk cId="1703184429" sldId="271"/>
            <ac:grpSpMk id="6" creationId="{0D864FDB-45E0-A5C7-6AB0-F1F27A9BC26A}"/>
          </ac:grpSpMkLst>
        </pc:grpChg>
      </pc:sldChg>
      <pc:sldChg chg="modSp mod">
        <pc:chgData name="James Ogonowski" userId="719e5444245f3b72" providerId="LiveId" clId="{6546E87D-9B30-4985-8D9A-9740B0511728}" dt="2025-03-09T01:48:53.163" v="461" actId="403"/>
        <pc:sldMkLst>
          <pc:docMk/>
          <pc:sldMk cId="3099921413" sldId="279"/>
        </pc:sldMkLst>
        <pc:spChg chg="mod">
          <ac:chgData name="James Ogonowski" userId="719e5444245f3b72" providerId="LiveId" clId="{6546E87D-9B30-4985-8D9A-9740B0511728}" dt="2025-03-09T01:48:53.163" v="461" actId="403"/>
          <ac:spMkLst>
            <pc:docMk/>
            <pc:sldMk cId="3099921413" sldId="279"/>
            <ac:spMk id="4" creationId="{CE246F66-A5E5-7A81-A1B5-213D627F5889}"/>
          </ac:spMkLst>
        </pc:spChg>
      </pc:sldChg>
      <pc:sldChg chg="addSp modSp ord">
        <pc:chgData name="James Ogonowski" userId="719e5444245f3b72" providerId="LiveId" clId="{6546E87D-9B30-4985-8D9A-9740B0511728}" dt="2025-03-07T16:27:31.158" v="29" actId="1037"/>
        <pc:sldMkLst>
          <pc:docMk/>
          <pc:sldMk cId="4149898602" sldId="280"/>
        </pc:sldMkLst>
        <pc:picChg chg="add mod">
          <ac:chgData name="James Ogonowski" userId="719e5444245f3b72" providerId="LiveId" clId="{6546E87D-9B30-4985-8D9A-9740B0511728}" dt="2025-03-07T16:24:46.651" v="4"/>
          <ac:picMkLst>
            <pc:docMk/>
            <pc:sldMk cId="4149898602" sldId="280"/>
            <ac:picMk id="5" creationId="{220B7B2D-7B1C-B277-33CD-56DB2C7BAA8B}"/>
          </ac:picMkLst>
        </pc:picChg>
        <pc:picChg chg="mod">
          <ac:chgData name="James Ogonowski" userId="719e5444245f3b72" providerId="LiveId" clId="{6546E87D-9B30-4985-8D9A-9740B0511728}" dt="2025-03-07T16:27:13.368" v="20" actId="1035"/>
          <ac:picMkLst>
            <pc:docMk/>
            <pc:sldMk cId="4149898602" sldId="280"/>
            <ac:picMk id="6" creationId="{42A573B0-48FB-4110-601B-14CE3CFBE6B7}"/>
          </ac:picMkLst>
        </pc:picChg>
        <pc:picChg chg="mod">
          <ac:chgData name="James Ogonowski" userId="719e5444245f3b72" providerId="LiveId" clId="{6546E87D-9B30-4985-8D9A-9740B0511728}" dt="2025-03-07T16:27:13.368" v="20" actId="1035"/>
          <ac:picMkLst>
            <pc:docMk/>
            <pc:sldMk cId="4149898602" sldId="280"/>
            <ac:picMk id="8" creationId="{6D7E201B-5712-9980-2A75-941CF58EAC97}"/>
          </ac:picMkLst>
        </pc:picChg>
        <pc:picChg chg="mod">
          <ac:chgData name="James Ogonowski" userId="719e5444245f3b72" providerId="LiveId" clId="{6546E87D-9B30-4985-8D9A-9740B0511728}" dt="2025-03-07T16:27:31.158" v="29" actId="1037"/>
          <ac:picMkLst>
            <pc:docMk/>
            <pc:sldMk cId="4149898602" sldId="280"/>
            <ac:picMk id="1026" creationId="{4995D851-26D9-71E8-C5B6-5733E0CA1BAC}"/>
          </ac:picMkLst>
        </pc:picChg>
        <pc:picChg chg="mod">
          <ac:chgData name="James Ogonowski" userId="719e5444245f3b72" providerId="LiveId" clId="{6546E87D-9B30-4985-8D9A-9740B0511728}" dt="2025-03-07T16:27:13.368" v="20" actId="1035"/>
          <ac:picMkLst>
            <pc:docMk/>
            <pc:sldMk cId="4149898602" sldId="280"/>
            <ac:picMk id="1028" creationId="{9FDAA2AC-71C2-DE4A-ECCC-25759902D718}"/>
          </ac:picMkLst>
        </pc:picChg>
        <pc:picChg chg="mod">
          <ac:chgData name="James Ogonowski" userId="719e5444245f3b72" providerId="LiveId" clId="{6546E87D-9B30-4985-8D9A-9740B0511728}" dt="2025-03-07T16:27:13.368" v="20" actId="1035"/>
          <ac:picMkLst>
            <pc:docMk/>
            <pc:sldMk cId="4149898602" sldId="280"/>
            <ac:picMk id="1030" creationId="{BDF7CF04-1260-A3E3-D68E-A90F2611120E}"/>
          </ac:picMkLst>
        </pc:picChg>
      </pc:sldChg>
      <pc:sldChg chg="del">
        <pc:chgData name="James Ogonowski" userId="719e5444245f3b72" providerId="LiveId" clId="{6546E87D-9B30-4985-8D9A-9740B0511728}" dt="2025-03-07T16:23:29.114" v="1" actId="47"/>
        <pc:sldMkLst>
          <pc:docMk/>
          <pc:sldMk cId="2378685542" sldId="281"/>
        </pc:sldMkLst>
      </pc:sldChg>
      <pc:sldChg chg="del">
        <pc:chgData name="James Ogonowski" userId="719e5444245f3b72" providerId="LiveId" clId="{6546E87D-9B30-4985-8D9A-9740B0511728}" dt="2025-03-07T16:23:18.411" v="0" actId="47"/>
        <pc:sldMkLst>
          <pc:docMk/>
          <pc:sldMk cId="361525629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5CEE12-07BD-44DC-982A-BD286DBFABA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23A995C-3C16-4E23-912C-3C637B5B2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995C-3C16-4E23-912C-3C637B5B2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0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22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8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AA7E-DAF1-4F1D-BE45-83A144407191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8C1F-B9A8-4CD2-8B31-D46FD94E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2ABC2-0A8F-CB06-A26D-F221B128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monds Waterfront - Washington">
            <a:extLst>
              <a:ext uri="{FF2B5EF4-FFF2-40B4-BE49-F238E27FC236}">
                <a16:creationId xmlns:a16="http://schemas.microsoft.com/office/drawing/2014/main" id="{23F7B6B5-12D5-CAEF-F6B0-DD80F075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r="1385" b="1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04EC0-828D-0DF0-52F0-B3B856CBF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127" y="4249542"/>
            <a:ext cx="8133478" cy="1582640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Edmonds Can Do Better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46F66-A5E5-7A81-A1B5-213D627F5889}"/>
              </a:ext>
            </a:extLst>
          </p:cNvPr>
          <p:cNvSpPr txBox="1"/>
          <p:nvPr/>
        </p:nvSpPr>
        <p:spPr>
          <a:xfrm>
            <a:off x="9573604" y="4729424"/>
            <a:ext cx="2323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999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43" name="Rectangle 104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5D9AC-8233-58BD-DB12-CBC44D5A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9A6D-5C8D-D428-7015-8806692C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0" y="1353828"/>
            <a:ext cx="4908550" cy="3763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We will continue to receive Fire &amp; EMS services if we vote NO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 contract extension has been negotiated</a:t>
            </a: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B47D514D-A1C1-D891-0ADA-CF2B9D0A7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r="3552" b="16473"/>
          <a:stretch/>
        </p:blipFill>
        <p:spPr bwMode="auto">
          <a:xfrm>
            <a:off x="0" y="10"/>
            <a:ext cx="7035800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7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04E9D-27B4-787C-0F7C-93588B14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39" y="213445"/>
            <a:ext cx="4035447" cy="305490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FF3AF-6713-9B8E-782A-D95C58D6934A}"/>
              </a:ext>
            </a:extLst>
          </p:cNvPr>
          <p:cNvSpPr/>
          <p:nvPr/>
        </p:nvSpPr>
        <p:spPr>
          <a:xfrm>
            <a:off x="0" y="4070745"/>
            <a:ext cx="2291140" cy="1900357"/>
          </a:xfrm>
          <a:custGeom>
            <a:avLst/>
            <a:gdLst>
              <a:gd name="connsiteX0" fmla="*/ 0 w 2188028"/>
              <a:gd name="connsiteY0" fmla="*/ 0 h 1900357"/>
              <a:gd name="connsiteX1" fmla="*/ 2188028 w 2188028"/>
              <a:gd name="connsiteY1" fmla="*/ 0 h 1900357"/>
              <a:gd name="connsiteX2" fmla="*/ 2188028 w 2188028"/>
              <a:gd name="connsiteY2" fmla="*/ 1900357 h 1900357"/>
              <a:gd name="connsiteX3" fmla="*/ 0 w 2188028"/>
              <a:gd name="connsiteY3" fmla="*/ 1900357 h 1900357"/>
              <a:gd name="connsiteX4" fmla="*/ 0 w 2188028"/>
              <a:gd name="connsiteY4" fmla="*/ 0 h 190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028" h="1900357">
                <a:moveTo>
                  <a:pt x="0" y="0"/>
                </a:moveTo>
                <a:lnTo>
                  <a:pt x="2188028" y="0"/>
                </a:lnTo>
                <a:lnTo>
                  <a:pt x="2188028" y="1900357"/>
                </a:lnTo>
                <a:lnTo>
                  <a:pt x="0" y="1900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13" tIns="284480" rIns="155613" bIns="28448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/>
              <a:t>Why did we get here?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21D4F8-E850-341B-DFCC-D744CA3F773D}"/>
              </a:ext>
            </a:extLst>
          </p:cNvPr>
          <p:cNvSpPr/>
          <p:nvPr/>
        </p:nvSpPr>
        <p:spPr>
          <a:xfrm>
            <a:off x="-1" y="837078"/>
            <a:ext cx="2291141" cy="2855113"/>
          </a:xfrm>
          <a:custGeom>
            <a:avLst/>
            <a:gdLst>
              <a:gd name="connsiteX0" fmla="*/ 0 w 2188028"/>
              <a:gd name="connsiteY0" fmla="*/ 999946 h 2855112"/>
              <a:gd name="connsiteX1" fmla="*/ 1039313 w 2188028"/>
              <a:gd name="connsiteY1" fmla="*/ 999946 h 2855112"/>
              <a:gd name="connsiteX2" fmla="*/ 1039313 w 2188028"/>
              <a:gd name="connsiteY2" fmla="*/ 328204 h 2855112"/>
              <a:gd name="connsiteX3" fmla="*/ 875211 w 2188028"/>
              <a:gd name="connsiteY3" fmla="*/ 328204 h 2855112"/>
              <a:gd name="connsiteX4" fmla="*/ 1094014 w 2188028"/>
              <a:gd name="connsiteY4" fmla="*/ 0 h 2855112"/>
              <a:gd name="connsiteX5" fmla="*/ 1312817 w 2188028"/>
              <a:gd name="connsiteY5" fmla="*/ 328204 h 2855112"/>
              <a:gd name="connsiteX6" fmla="*/ 1148715 w 2188028"/>
              <a:gd name="connsiteY6" fmla="*/ 328204 h 2855112"/>
              <a:gd name="connsiteX7" fmla="*/ 1148715 w 2188028"/>
              <a:gd name="connsiteY7" fmla="*/ 999946 h 2855112"/>
              <a:gd name="connsiteX8" fmla="*/ 2188028 w 2188028"/>
              <a:gd name="connsiteY8" fmla="*/ 999946 h 2855112"/>
              <a:gd name="connsiteX9" fmla="*/ 2188028 w 2188028"/>
              <a:gd name="connsiteY9" fmla="*/ 2855112 h 2855112"/>
              <a:gd name="connsiteX10" fmla="*/ 0 w 2188028"/>
              <a:gd name="connsiteY10" fmla="*/ 2855112 h 2855112"/>
              <a:gd name="connsiteX11" fmla="*/ 0 w 2188028"/>
              <a:gd name="connsiteY11" fmla="*/ 999946 h 285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8028" h="2855112">
                <a:moveTo>
                  <a:pt x="2188028" y="1855166"/>
                </a:moveTo>
                <a:lnTo>
                  <a:pt x="1148715" y="1855166"/>
                </a:lnTo>
                <a:lnTo>
                  <a:pt x="1148715" y="2526908"/>
                </a:lnTo>
                <a:lnTo>
                  <a:pt x="1312817" y="2526908"/>
                </a:lnTo>
                <a:lnTo>
                  <a:pt x="1094014" y="2855112"/>
                </a:lnTo>
                <a:lnTo>
                  <a:pt x="875211" y="2526908"/>
                </a:lnTo>
                <a:lnTo>
                  <a:pt x="1039313" y="2526908"/>
                </a:lnTo>
                <a:lnTo>
                  <a:pt x="1039313" y="1855166"/>
                </a:lnTo>
                <a:lnTo>
                  <a:pt x="0" y="1855166"/>
                </a:lnTo>
                <a:lnTo>
                  <a:pt x="0" y="0"/>
                </a:lnTo>
                <a:lnTo>
                  <a:pt x="2188028" y="0"/>
                </a:lnTo>
                <a:lnTo>
                  <a:pt x="2188028" y="185516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14" tIns="284480" rIns="155613" bIns="1283771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/>
              <a:t>How did we get here?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7FEEA95-8FA0-C91D-AB28-E963B4A380BE}"/>
              </a:ext>
            </a:extLst>
          </p:cNvPr>
          <p:cNvSpPr/>
          <p:nvPr/>
        </p:nvSpPr>
        <p:spPr>
          <a:xfrm>
            <a:off x="2188028" y="836546"/>
            <a:ext cx="6873422" cy="1855822"/>
          </a:xfrm>
          <a:custGeom>
            <a:avLst/>
            <a:gdLst>
              <a:gd name="connsiteX0" fmla="*/ 0 w 6564085"/>
              <a:gd name="connsiteY0" fmla="*/ 0 h 1855822"/>
              <a:gd name="connsiteX1" fmla="*/ 6564085 w 6564085"/>
              <a:gd name="connsiteY1" fmla="*/ 0 h 1855822"/>
              <a:gd name="connsiteX2" fmla="*/ 6564085 w 6564085"/>
              <a:gd name="connsiteY2" fmla="*/ 1855822 h 1855822"/>
              <a:gd name="connsiteX3" fmla="*/ 0 w 6564085"/>
              <a:gd name="connsiteY3" fmla="*/ 1855822 h 1855822"/>
              <a:gd name="connsiteX4" fmla="*/ 0 w 6564085"/>
              <a:gd name="connsiteY4" fmla="*/ 0 h 18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4085" h="1855822">
                <a:moveTo>
                  <a:pt x="0" y="0"/>
                </a:moveTo>
                <a:lnTo>
                  <a:pt x="6564085" y="0"/>
                </a:lnTo>
                <a:lnTo>
                  <a:pt x="6564085" y="1855822"/>
                </a:lnTo>
                <a:lnTo>
                  <a:pt x="0" y="1855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151" tIns="457200" rIns="133151" bIns="45720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/>
              <a:t>South County Fire unilaterally terminated our contract early without cause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06E8F7-F710-E056-C101-00077A6548CD}"/>
              </a:ext>
            </a:extLst>
          </p:cNvPr>
          <p:cNvSpPr/>
          <p:nvPr/>
        </p:nvSpPr>
        <p:spPr>
          <a:xfrm>
            <a:off x="2188028" y="4070745"/>
            <a:ext cx="6873422" cy="1900357"/>
          </a:xfrm>
          <a:custGeom>
            <a:avLst/>
            <a:gdLst>
              <a:gd name="connsiteX0" fmla="*/ 0 w 6564085"/>
              <a:gd name="connsiteY0" fmla="*/ 0 h 1900357"/>
              <a:gd name="connsiteX1" fmla="*/ 6564085 w 6564085"/>
              <a:gd name="connsiteY1" fmla="*/ 0 h 1900357"/>
              <a:gd name="connsiteX2" fmla="*/ 6564085 w 6564085"/>
              <a:gd name="connsiteY2" fmla="*/ 1900357 h 1900357"/>
              <a:gd name="connsiteX3" fmla="*/ 0 w 6564085"/>
              <a:gd name="connsiteY3" fmla="*/ 1900357 h 1900357"/>
              <a:gd name="connsiteX4" fmla="*/ 0 w 6564085"/>
              <a:gd name="connsiteY4" fmla="*/ 0 h 190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4085" h="1900357">
                <a:moveTo>
                  <a:pt x="0" y="0"/>
                </a:moveTo>
                <a:lnTo>
                  <a:pt x="6564085" y="0"/>
                </a:lnTo>
                <a:lnTo>
                  <a:pt x="6564085" y="1900357"/>
                </a:lnTo>
                <a:lnTo>
                  <a:pt x="0" y="1900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151" tIns="304800" rIns="133151" bIns="30480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/>
              <a:t>Edmonds is attractive to the RFA for our high tax base </a:t>
            </a:r>
          </a:p>
        </p:txBody>
      </p:sp>
      <p:pic>
        <p:nvPicPr>
          <p:cNvPr id="1026" name="Picture 2" descr="Dollar Stock Illustrations – 652,033 Dollar Stock Illustrations, Vectors &amp;  Clipart - Dreamstime">
            <a:extLst>
              <a:ext uri="{FF2B5EF4-FFF2-40B4-BE49-F238E27FC236}">
                <a16:creationId xmlns:a16="http://schemas.microsoft.com/office/drawing/2014/main" id="{DB9229B1-4FC1-6DC1-34DF-ACD5EBAB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8" b="92111" l="8449" r="93241">
                        <a14:foregroundMark x1="38095" y1="7889" x2="48080" y2="7000"/>
                        <a14:foregroundMark x1="48080" y1="7000" x2="48080" y2="6778"/>
                        <a14:foregroundMark x1="8602" y1="67556" x2="8602" y2="72000"/>
                        <a14:foregroundMark x1="21966" y1="91778" x2="29800" y2="92222"/>
                        <a14:foregroundMark x1="91398" y1="55222" x2="93241" y2="58000"/>
                        <a14:backgroundMark x1="31336" y1="26667" x2="31644" y2="24889"/>
                        <a14:backgroundMark x1="43164" y1="29444" x2="42704" y2="28444"/>
                        <a14:backgroundMark x1="42704" y1="55556" x2="42704" y2="54667"/>
                        <a14:backgroundMark x1="28571" y1="72556" x2="30722" y2="72444"/>
                        <a14:backgroundMark x1="30876" y1="83444" x2="30876" y2="83000"/>
                        <a14:backgroundMark x1="80184" y1="69778" x2="79570" y2="7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6" b="3809"/>
          <a:stretch/>
        </p:blipFill>
        <p:spPr bwMode="auto">
          <a:xfrm>
            <a:off x="9099550" y="3525418"/>
            <a:ext cx="2654300" cy="33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7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16D1-2741-854B-CE7C-78570F3C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Protect Local Control of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D497-78E1-DFF8-388F-6B9887C2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22" y="2137156"/>
            <a:ext cx="9220778" cy="3599316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sz="4000" dirty="0"/>
              <a:t>Our service needs</a:t>
            </a:r>
          </a:p>
          <a:p>
            <a:pPr marL="342900" indent="-342900"/>
            <a:r>
              <a:rPr lang="en-US" sz="4000" dirty="0"/>
              <a:t>Our tax dollars to directly benefit our community</a:t>
            </a:r>
          </a:p>
          <a:p>
            <a:pPr marL="342900" indent="-342900"/>
            <a:r>
              <a:rPr lang="en-US" sz="4000" dirty="0"/>
              <a:t>Our voting power</a:t>
            </a:r>
          </a:p>
          <a:p>
            <a:pPr marL="342900" indent="-342900"/>
            <a:r>
              <a:rPr lang="en-US" sz="4000" dirty="0"/>
              <a:t>Performance accountability</a:t>
            </a:r>
          </a:p>
          <a:p>
            <a:pPr marL="342900" indent="-342900"/>
            <a:r>
              <a:rPr lang="en-US" sz="4000" dirty="0"/>
              <a:t>Future costs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FB3E7-15F7-EAAD-C7E3-C52ACA6E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667" y1="60465" x2="56000" y2="55814"/>
                        <a14:foregroundMark x1="56000" y1="55814" x2="74667" y2="581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2807" y="2916754"/>
            <a:ext cx="2840593" cy="2850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6F406-53ED-DA5E-C1C1-F12C95F7EFEA}"/>
              </a:ext>
            </a:extLst>
          </p:cNvPr>
          <p:cNvSpPr txBox="1"/>
          <p:nvPr/>
        </p:nvSpPr>
        <p:spPr>
          <a:xfrm>
            <a:off x="711200" y="5997030"/>
            <a:ext cx="10991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Edmonds has unique needs – one size does not fit all</a:t>
            </a:r>
          </a:p>
        </p:txBody>
      </p:sp>
    </p:spTree>
    <p:extLst>
      <p:ext uri="{BB962C8B-B14F-4D97-AF65-F5344CB8AC3E}">
        <p14:creationId xmlns:p14="http://schemas.microsoft.com/office/powerpoint/2010/main" val="123155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D0EA4-E7A5-0FDE-AD55-98D5C18AD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160A22-8F0F-9100-A07B-B0D622883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C8BFD2AE-DDEB-C2CE-A880-DCBB864FF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7E4059-1E0E-1FC5-5C28-C325B4290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EE7F9-63F5-1963-3E5A-9B97EEAC1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CA08-DDCB-24FB-81D4-4429F273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 Higher Costs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C1E2F-F8DF-FA24-467C-A625F2AC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0855-53A3-4701-3A32-EEF23F87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2" y="2493039"/>
            <a:ext cx="468761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Renters, homeowners and businesses will all feel the pain of a higher than needed tax increase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36D857-CDC3-4DBF-D716-1178C690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7951" y="0"/>
            <a:ext cx="7135343" cy="688803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43368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D9A78-8A6A-B211-FE86-80EF085B4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506E-10A0-8441-C763-EED117CC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Protect our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6B3D9-D188-2240-6096-EEA2DED3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72" y="2213356"/>
            <a:ext cx="9220778" cy="3599316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4000" dirty="0"/>
              <a:t>Seniors</a:t>
            </a:r>
          </a:p>
          <a:p>
            <a:pPr marL="342900" indent="-342900"/>
            <a:r>
              <a:rPr lang="en-US" sz="4000" dirty="0"/>
              <a:t>Families</a:t>
            </a:r>
          </a:p>
          <a:p>
            <a:pPr marL="342900" indent="-342900"/>
            <a:r>
              <a:rPr lang="en-US" sz="4000" dirty="0"/>
              <a:t>Homeowners</a:t>
            </a:r>
          </a:p>
          <a:p>
            <a:pPr marL="342900" indent="-342900"/>
            <a:r>
              <a:rPr lang="en-US" sz="4000" dirty="0"/>
              <a:t>Renters</a:t>
            </a:r>
          </a:p>
          <a:p>
            <a:pPr marL="342900" indent="-342900"/>
            <a:r>
              <a:rPr lang="en-US" sz="4000" dirty="0"/>
              <a:t>Small Businesses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6F406-53ED-DA5E-C1C1-F12C95F7EFEA}"/>
              </a:ext>
            </a:extLst>
          </p:cNvPr>
          <p:cNvSpPr txBox="1"/>
          <p:nvPr/>
        </p:nvSpPr>
        <p:spPr>
          <a:xfrm>
            <a:off x="680321" y="5975350"/>
            <a:ext cx="103759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… from excessive property tax increases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573B0-48FB-4110-601B-14CE3CFB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856" y="198759"/>
            <a:ext cx="2778287" cy="2144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E201B-5712-9980-2A75-941CF58E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16" y="1169175"/>
            <a:ext cx="2998257" cy="2144712"/>
          </a:xfrm>
          <a:prstGeom prst="rect">
            <a:avLst/>
          </a:prstGeom>
        </p:spPr>
      </p:pic>
      <p:pic>
        <p:nvPicPr>
          <p:cNvPr id="1026" name="Picture 2" descr="Rent Increase Stock Photos, Images and Backgrounds for Free Download">
            <a:extLst>
              <a:ext uri="{FF2B5EF4-FFF2-40B4-BE49-F238E27FC236}">
                <a16:creationId xmlns:a16="http://schemas.microsoft.com/office/drawing/2014/main" id="{4995D851-26D9-71E8-C5B6-5733E0CA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2879447"/>
            <a:ext cx="27241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Tax Planning Strategies for Your Small Business - SmartAsset">
            <a:extLst>
              <a:ext uri="{FF2B5EF4-FFF2-40B4-BE49-F238E27FC236}">
                <a16:creationId xmlns:a16="http://schemas.microsoft.com/office/drawing/2014/main" id="{9FDAA2AC-71C2-DE4A-ECCC-25759902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79" y="4314718"/>
            <a:ext cx="2799972" cy="15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,485 Property Taxes House Stock Photos - Free &amp; Royalty-Free Stock Photos  from Dreamstime">
            <a:extLst>
              <a:ext uri="{FF2B5EF4-FFF2-40B4-BE49-F238E27FC236}">
                <a16:creationId xmlns:a16="http://schemas.microsoft.com/office/drawing/2014/main" id="{BDF7CF04-1260-A3E3-D68E-A90F2611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85" y="2863474"/>
            <a:ext cx="2925281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 RFA">
            <a:extLst>
              <a:ext uri="{FF2B5EF4-FFF2-40B4-BE49-F238E27FC236}">
                <a16:creationId xmlns:a16="http://schemas.microsoft.com/office/drawing/2014/main" id="{220B7B2D-7B1C-B277-33CD-56DB2C7B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42" y="619754"/>
            <a:ext cx="1887710" cy="14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9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028294-47A8-D1FD-0367-E46E22E5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0DB742E-0E1A-3D5E-1F82-6816E0368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9" name="Rectangle 28">
              <a:extLst>
                <a:ext uri="{FF2B5EF4-FFF2-40B4-BE49-F238E27FC236}">
                  <a16:creationId xmlns:a16="http://schemas.microsoft.com/office/drawing/2014/main" id="{5067A98E-2A83-E33A-DB26-CC6B476D6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C633B3-3EE5-018E-FD25-772D03C8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8422960-78A5-4FCB-27D3-35AC6758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0F7CCEA-41FE-DC8B-CBE3-B8A17B10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ECF026-B914-811A-5EFE-8F7019566B73}"/>
              </a:ext>
            </a:extLst>
          </p:cNvPr>
          <p:cNvGrpSpPr/>
          <p:nvPr/>
        </p:nvGrpSpPr>
        <p:grpSpPr>
          <a:xfrm>
            <a:off x="7995922" y="1233220"/>
            <a:ext cx="3399705" cy="3399705"/>
            <a:chOff x="1345288" y="3129228"/>
            <a:chExt cx="3399705" cy="339970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4275B6-81CB-6A1A-A12D-5BFC4C174A51}"/>
                </a:ext>
              </a:extLst>
            </p:cNvPr>
            <p:cNvSpPr/>
            <p:nvPr/>
          </p:nvSpPr>
          <p:spPr>
            <a:xfrm>
              <a:off x="1345288" y="3129228"/>
              <a:ext cx="3399705" cy="339970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6C285D-6E1B-DC0A-0832-53776E988459}"/>
                </a:ext>
              </a:extLst>
            </p:cNvPr>
            <p:cNvSpPr txBox="1"/>
            <p:nvPr/>
          </p:nvSpPr>
          <p:spPr>
            <a:xfrm>
              <a:off x="1945440" y="4278161"/>
              <a:ext cx="21739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Financial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Measures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D5B6A9-92E9-7C08-A38A-4CC59C68707D}"/>
              </a:ext>
            </a:extLst>
          </p:cNvPr>
          <p:cNvGrpSpPr/>
          <p:nvPr/>
        </p:nvGrpSpPr>
        <p:grpSpPr>
          <a:xfrm>
            <a:off x="6306516" y="3439359"/>
            <a:ext cx="3399705" cy="3399705"/>
            <a:chOff x="1345288" y="3129228"/>
            <a:chExt cx="3399705" cy="33997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551A6BD-4B80-FC10-3268-AFB4C306FD91}"/>
                </a:ext>
              </a:extLst>
            </p:cNvPr>
            <p:cNvSpPr/>
            <p:nvPr/>
          </p:nvSpPr>
          <p:spPr>
            <a:xfrm>
              <a:off x="1345288" y="3129228"/>
              <a:ext cx="3399705" cy="339970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9397EB-E2DF-8BC1-9F60-8593C4AD2948}"/>
                </a:ext>
              </a:extLst>
            </p:cNvPr>
            <p:cNvSpPr txBox="1"/>
            <p:nvPr/>
          </p:nvSpPr>
          <p:spPr>
            <a:xfrm>
              <a:off x="1677742" y="4278161"/>
              <a:ext cx="27093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Operational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Strategies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20AE41-9DDC-7C85-4E5D-49697EE6084D}"/>
              </a:ext>
            </a:extLst>
          </p:cNvPr>
          <p:cNvGrpSpPr/>
          <p:nvPr/>
        </p:nvGrpSpPr>
        <p:grpSpPr>
          <a:xfrm>
            <a:off x="4227813" y="1233221"/>
            <a:ext cx="3399705" cy="3399705"/>
            <a:chOff x="1345288" y="3129228"/>
            <a:chExt cx="3399705" cy="339970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1FD13-2967-30DA-C48F-4D5CC7CE7DD7}"/>
                </a:ext>
              </a:extLst>
            </p:cNvPr>
            <p:cNvSpPr/>
            <p:nvPr/>
          </p:nvSpPr>
          <p:spPr>
            <a:xfrm>
              <a:off x="1345288" y="3129228"/>
              <a:ext cx="3399705" cy="339970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309EEB-DAD4-EE80-254A-CBFAD64F3392}"/>
                </a:ext>
              </a:extLst>
            </p:cNvPr>
            <p:cNvSpPr txBox="1"/>
            <p:nvPr/>
          </p:nvSpPr>
          <p:spPr>
            <a:xfrm>
              <a:off x="2141810" y="4278161"/>
              <a:ext cx="17812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Service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Models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64FDB-45E0-A5C7-6AB0-F1F27A9BC26A}"/>
              </a:ext>
            </a:extLst>
          </p:cNvPr>
          <p:cNvGrpSpPr/>
          <p:nvPr/>
        </p:nvGrpSpPr>
        <p:grpSpPr>
          <a:xfrm>
            <a:off x="2030307" y="3458295"/>
            <a:ext cx="3399705" cy="3399705"/>
            <a:chOff x="1345288" y="3129228"/>
            <a:chExt cx="3399705" cy="339970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C0EE7A3-B0EB-45AA-7400-BB4F799A80C3}"/>
                </a:ext>
              </a:extLst>
            </p:cNvPr>
            <p:cNvSpPr/>
            <p:nvPr/>
          </p:nvSpPr>
          <p:spPr>
            <a:xfrm>
              <a:off x="1345288" y="3129228"/>
              <a:ext cx="3399705" cy="339970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264623-9E6E-30E7-0F8E-7CD2B76BCC28}"/>
                </a:ext>
              </a:extLst>
            </p:cNvPr>
            <p:cNvSpPr txBox="1"/>
            <p:nvPr/>
          </p:nvSpPr>
          <p:spPr>
            <a:xfrm>
              <a:off x="1367562" y="4278161"/>
              <a:ext cx="332975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Administrative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Actions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1D7F40-B26D-C5ED-32DB-EF77F7455B07}"/>
              </a:ext>
            </a:extLst>
          </p:cNvPr>
          <p:cNvGrpSpPr/>
          <p:nvPr/>
        </p:nvGrpSpPr>
        <p:grpSpPr>
          <a:xfrm>
            <a:off x="423543" y="1203413"/>
            <a:ext cx="3399705" cy="3399705"/>
            <a:chOff x="1345288" y="3129228"/>
            <a:chExt cx="3399705" cy="33997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CEB239-497E-339C-3592-F105DED6BC18}"/>
                </a:ext>
              </a:extLst>
            </p:cNvPr>
            <p:cNvSpPr/>
            <p:nvPr/>
          </p:nvSpPr>
          <p:spPr>
            <a:xfrm>
              <a:off x="1345288" y="3129228"/>
              <a:ext cx="3399705" cy="339970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8F549D-1EA2-BC97-0248-029AB85306F0}"/>
                </a:ext>
              </a:extLst>
            </p:cNvPr>
            <p:cNvSpPr txBox="1"/>
            <p:nvPr/>
          </p:nvSpPr>
          <p:spPr>
            <a:xfrm>
              <a:off x="1356339" y="4278161"/>
              <a:ext cx="33522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Policy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Considerations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2D39575-3E28-F699-0C20-ADD02E880522}"/>
              </a:ext>
            </a:extLst>
          </p:cNvPr>
          <p:cNvSpPr/>
          <p:nvPr/>
        </p:nvSpPr>
        <p:spPr>
          <a:xfrm>
            <a:off x="3176" y="609600"/>
            <a:ext cx="7963874" cy="1368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DA146D-ABF5-23C5-B4BF-CEE37E46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51" y="560935"/>
            <a:ext cx="7087552" cy="1473710"/>
          </a:xfrm>
        </p:spPr>
        <p:txBody>
          <a:bodyPr>
            <a:normAutofit/>
          </a:bodyPr>
          <a:lstStyle/>
          <a:p>
            <a:r>
              <a:rPr lang="en-US" sz="4400" b="1" dirty="0"/>
              <a:t>We have Many Options to Explore as a Community</a:t>
            </a:r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544F10DD-1244-2C3C-0752-97D85019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273" t="44269" r="25640" b="8865"/>
          <a:stretch/>
        </p:blipFill>
        <p:spPr>
          <a:xfrm>
            <a:off x="8170817" y="593950"/>
            <a:ext cx="3748133" cy="13681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C0116-4204-343B-E8A6-729C9CB91CF7}"/>
              </a:ext>
            </a:extLst>
          </p:cNvPr>
          <p:cNvSpPr txBox="1"/>
          <p:nvPr/>
        </p:nvSpPr>
        <p:spPr>
          <a:xfrm>
            <a:off x="622300" y="5981700"/>
            <a:ext cx="108847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A NO vote provides time to minimize the tax impact</a:t>
            </a:r>
          </a:p>
        </p:txBody>
      </p:sp>
    </p:spTree>
    <p:extLst>
      <p:ext uri="{BB962C8B-B14F-4D97-AF65-F5344CB8AC3E}">
        <p14:creationId xmlns:p14="http://schemas.microsoft.com/office/powerpoint/2010/main" val="170318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B91B-EBBC-9FDB-5825-45C6023C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527050"/>
            <a:ext cx="10648949" cy="156111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Hit the Pause Button</a:t>
            </a:r>
            <a:br>
              <a:rPr lang="en-US" sz="4800" b="1" dirty="0"/>
            </a:br>
            <a:r>
              <a:rPr lang="en-US" sz="5400" b="1" dirty="0"/>
              <a:t>Vote NO on Annexation</a:t>
            </a:r>
            <a:endParaRPr lang="en-US" sz="48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E44F5D-9B6E-7EDB-ADFB-9AA53A09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38"/>
            <a:ext cx="12192000" cy="2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 RFA">
            <a:extLst>
              <a:ext uri="{FF2B5EF4-FFF2-40B4-BE49-F238E27FC236}">
                <a16:creationId xmlns:a16="http://schemas.microsoft.com/office/drawing/2014/main" id="{3B8E22C5-8A1D-812B-EB3C-FE4003A6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42" y="619754"/>
            <a:ext cx="1887710" cy="14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DCE5E-2666-6B64-B914-119B845FB8C2}"/>
              </a:ext>
            </a:extLst>
          </p:cNvPr>
          <p:cNvSpPr txBox="1"/>
          <p:nvPr/>
        </p:nvSpPr>
        <p:spPr>
          <a:xfrm>
            <a:off x="3136900" y="5461000"/>
            <a:ext cx="589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Edmondscandobetter.org</a:t>
            </a:r>
          </a:p>
        </p:txBody>
      </p:sp>
    </p:spTree>
    <p:extLst>
      <p:ext uri="{BB962C8B-B14F-4D97-AF65-F5344CB8AC3E}">
        <p14:creationId xmlns:p14="http://schemas.microsoft.com/office/powerpoint/2010/main" val="42026082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4445</TotalTime>
  <Words>168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Trebuchet MS</vt:lpstr>
      <vt:lpstr>Berlin</vt:lpstr>
      <vt:lpstr>Edmonds Can Do Better</vt:lpstr>
      <vt:lpstr>PowerPoint Presentation</vt:lpstr>
      <vt:lpstr>PowerPoint Presentation</vt:lpstr>
      <vt:lpstr>Protect Local Control of …</vt:lpstr>
      <vt:lpstr> Higher Costs</vt:lpstr>
      <vt:lpstr>Protect our …</vt:lpstr>
      <vt:lpstr>We have Many Options to Explore as a Community</vt:lpstr>
      <vt:lpstr>Hit the Pause Button Vote NO on Annexation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Ogonowski</dc:creator>
  <cp:lastModifiedBy>James Ogonowski</cp:lastModifiedBy>
  <cp:revision>4</cp:revision>
  <cp:lastPrinted>2025-03-06T23:08:15Z</cp:lastPrinted>
  <dcterms:created xsi:type="dcterms:W3CDTF">2025-02-18T03:11:20Z</dcterms:created>
  <dcterms:modified xsi:type="dcterms:W3CDTF">2025-03-09T01:49:01Z</dcterms:modified>
</cp:coreProperties>
</file>